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6" r:id="rId2"/>
  </p:sldIdLst>
  <p:sldSz cx="12192000" cy="6858000"/>
  <p:notesSz cx="6805613" cy="99441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pos="2094" userDrawn="1">
          <p15:clr>
            <a:srgbClr val="A4A3A4"/>
          </p15:clr>
        </p15:guide>
        <p15:guide id="2" orient="horz" pos="361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CAA4C"/>
    <a:srgbClr val="3A803A"/>
    <a:srgbClr val="6E6E6E"/>
    <a:srgbClr val="FFFFFF"/>
    <a:srgbClr val="000000"/>
    <a:srgbClr val="E1002B"/>
    <a:srgbClr val="AA1329"/>
    <a:srgbClr val="D30306"/>
    <a:srgbClr val="AB1229"/>
    <a:srgbClr val="D402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74" autoAdjust="0"/>
    <p:restoredTop sz="96408" autoAdjust="0"/>
  </p:normalViewPr>
  <p:slideViewPr>
    <p:cSldViewPr snapToGrid="0" showGuides="1">
      <p:cViewPr varScale="1">
        <p:scale>
          <a:sx n="90" d="100"/>
          <a:sy n="90" d="100"/>
        </p:scale>
        <p:origin x="-480" y="-102"/>
      </p:cViewPr>
      <p:guideLst>
        <p:guide orient="horz" pos="3612"/>
        <p:guide pos="209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1.2391444201108355E-2"/>
          <c:y val="5.6483488629024893E-2"/>
          <c:w val="0.92904012136753089"/>
          <c:h val="0.72988878416687464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ln w="57150">
              <a:solidFill>
                <a:srgbClr val="E1002B"/>
              </a:solidFill>
            </a:ln>
          </c:spPr>
          <c:marker>
            <c:symbol val="none"/>
          </c:marker>
          <c:dPt>
            <c:idx val="13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6-9565-4FB4-9F87-F8068A438DBE}"/>
              </c:ext>
            </c:extLst>
          </c:dPt>
          <c:dLbls>
            <c:dLbl>
              <c:idx val="1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565-4FB4-9F87-F8068A438DBE}"/>
                </c:ext>
              </c:extLst>
            </c:dLbl>
            <c:dLbl>
              <c:idx val="3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565-4FB4-9F87-F8068A438DBE}"/>
                </c:ext>
              </c:extLst>
            </c:dLbl>
            <c:dLbl>
              <c:idx val="5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565-4FB4-9F87-F8068A438DBE}"/>
                </c:ext>
              </c:extLst>
            </c:dLbl>
            <c:dLbl>
              <c:idx val="6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FB1-49DE-86C9-73AFAF8C87D6}"/>
                </c:ext>
              </c:extLst>
            </c:dLbl>
            <c:dLbl>
              <c:idx val="7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565-4FB4-9F87-F8068A438DBE}"/>
                </c:ext>
              </c:extLst>
            </c:dLbl>
            <c:dLbl>
              <c:idx val="9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565-4FB4-9F87-F8068A438DBE}"/>
                </c:ext>
              </c:extLst>
            </c:dLbl>
            <c:dLbl>
              <c:idx val="10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FB1-49DE-86C9-73AFAF8C87D6}"/>
                </c:ext>
              </c:extLst>
            </c:dLbl>
            <c:dLbl>
              <c:idx val="11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565-4FB4-9F87-F8068A438DBE}"/>
                </c:ext>
              </c:extLst>
            </c:dLbl>
            <c:dLbl>
              <c:idx val="13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565-4FB4-9F87-F8068A438DBE}"/>
                </c:ext>
              </c:extLst>
            </c:dLbl>
            <c:dLbl>
              <c:idx val="15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565-4FB4-9F87-F8068A438DBE}"/>
                </c:ext>
              </c:extLst>
            </c:dLbl>
            <c:dLbl>
              <c:idx val="16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FB1-49DE-86C9-73AFAF8C87D6}"/>
                </c:ext>
              </c:extLst>
            </c:dLbl>
            <c:dLbl>
              <c:idx val="17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565-4FB4-9F87-F8068A438DBE}"/>
                </c:ext>
              </c:extLst>
            </c:dLbl>
            <c:dLbl>
              <c:idx val="19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565-4FB4-9F87-F8068A438DBE}"/>
                </c:ext>
              </c:extLst>
            </c:dLbl>
            <c:dLbl>
              <c:idx val="20"/>
              <c:layout>
                <c:manualLayout>
                  <c:x val="-2.6173208938459983E-2"/>
                  <c:y val="-4.62026273651561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EFB1-49DE-86C9-73AFAF8C87D6}"/>
                </c:ext>
              </c:extLst>
            </c:dLbl>
            <c:dLbl>
              <c:idx val="21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9565-4FB4-9F87-F8068A438DBE}"/>
                </c:ext>
              </c:extLst>
            </c:dLbl>
            <c:dLbl>
              <c:idx val="22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D58-45D1-A854-ABA3D2E4A32F}"/>
                </c:ext>
              </c:extLst>
            </c:dLbl>
            <c:dLbl>
              <c:idx val="23"/>
              <c:layout>
                <c:manualLayout>
                  <c:x val="-5.4696751105505793E-2"/>
                  <c:y val="-5.75220992939345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7-5618-4B5B-ACC1-E8E9F2A879D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 b="1">
                    <a:solidFill>
                      <a:srgbClr val="E1002B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Лист1!$A$2:$A$25</c:f>
              <c:strCache>
                <c:ptCount val="24"/>
                <c:pt idx="0">
                  <c:v>ДЕКАБРЬ</c:v>
                </c:pt>
                <c:pt idx="1">
                  <c:v>ЯНВАРЬ</c:v>
                </c:pt>
                <c:pt idx="2">
                  <c:v>ФЕВРАЛЬ</c:v>
                </c:pt>
                <c:pt idx="3">
                  <c:v>МАРТ</c:v>
                </c:pt>
                <c:pt idx="4">
                  <c:v>АПРЕЛЬ</c:v>
                </c:pt>
                <c:pt idx="5">
                  <c:v>МАЙ</c:v>
                </c:pt>
                <c:pt idx="6">
                  <c:v>ИЮНЬ</c:v>
                </c:pt>
                <c:pt idx="7">
                  <c:v>ИЮЛЬ</c:v>
                </c:pt>
                <c:pt idx="8">
                  <c:v>АВГУСТ</c:v>
                </c:pt>
                <c:pt idx="9">
                  <c:v>СЕНТЯБРЬ</c:v>
                </c:pt>
                <c:pt idx="10">
                  <c:v>ОКТЯБРЬ</c:v>
                </c:pt>
                <c:pt idx="11">
                  <c:v>НОЯБРЬ</c:v>
                </c:pt>
                <c:pt idx="12">
                  <c:v>ДЕКАБРЬ</c:v>
                </c:pt>
                <c:pt idx="13">
                  <c:v>ЯНВАРЬ</c:v>
                </c:pt>
                <c:pt idx="14">
                  <c:v>ФЕВРАЛЬ</c:v>
                </c:pt>
                <c:pt idx="15">
                  <c:v>МАРТ</c:v>
                </c:pt>
                <c:pt idx="16">
                  <c:v>АПРЕЛЬ</c:v>
                </c:pt>
                <c:pt idx="17">
                  <c:v>МАЙ</c:v>
                </c:pt>
                <c:pt idx="18">
                  <c:v>ИЮНЬ</c:v>
                </c:pt>
                <c:pt idx="19">
                  <c:v>ИЮЛЬ</c:v>
                </c:pt>
                <c:pt idx="20">
                  <c:v>АВГУСТ</c:v>
                </c:pt>
                <c:pt idx="21">
                  <c:v>СЕНТЯБРЬ</c:v>
                </c:pt>
                <c:pt idx="22">
                  <c:v>ОКТЯБРЬ</c:v>
                </c:pt>
                <c:pt idx="23">
                  <c:v>НОЯБРЬ</c:v>
                </c:pt>
              </c:strCache>
            </c:strRef>
          </c:cat>
          <c:val>
            <c:numRef>
              <c:f>Лист1!$B$2:$B$25</c:f>
              <c:numCache>
                <c:formatCode>0.0</c:formatCode>
                <c:ptCount val="24"/>
                <c:pt idx="0">
                  <c:v>100</c:v>
                </c:pt>
                <c:pt idx="1">
                  <c:v>101.3</c:v>
                </c:pt>
                <c:pt idx="2">
                  <c:v>101.4</c:v>
                </c:pt>
                <c:pt idx="3">
                  <c:v>101</c:v>
                </c:pt>
                <c:pt idx="4">
                  <c:v>100.6</c:v>
                </c:pt>
                <c:pt idx="5">
                  <c:v>99.9</c:v>
                </c:pt>
                <c:pt idx="6">
                  <c:v>99.5</c:v>
                </c:pt>
                <c:pt idx="7">
                  <c:v>101.4</c:v>
                </c:pt>
                <c:pt idx="8">
                  <c:v>101.8</c:v>
                </c:pt>
                <c:pt idx="9">
                  <c:v>102.1</c:v>
                </c:pt>
                <c:pt idx="10">
                  <c:v>103.5</c:v>
                </c:pt>
                <c:pt idx="11">
                  <c:v>103.5</c:v>
                </c:pt>
                <c:pt idx="12">
                  <c:v>111</c:v>
                </c:pt>
                <c:pt idx="13">
                  <c:v>102.3</c:v>
                </c:pt>
                <c:pt idx="14">
                  <c:v>102.5</c:v>
                </c:pt>
                <c:pt idx="15">
                  <c:v>102.8</c:v>
                </c:pt>
                <c:pt idx="16">
                  <c:v>103.1</c:v>
                </c:pt>
                <c:pt idx="17">
                  <c:v>104.1</c:v>
                </c:pt>
                <c:pt idx="18">
                  <c:v>103.9</c:v>
                </c:pt>
                <c:pt idx="19">
                  <c:v>103.6</c:v>
                </c:pt>
                <c:pt idx="20">
                  <c:v>105.4</c:v>
                </c:pt>
                <c:pt idx="21">
                  <c:v>106</c:v>
                </c:pt>
                <c:pt idx="22">
                  <c:v>105.8</c:v>
                </c:pt>
                <c:pt idx="23">
                  <c:v>105.4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B-9565-4FB4-9F87-F8068A438DB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spPr>
            <a:ln w="57150">
              <a:solidFill>
                <a:srgbClr val="334286"/>
              </a:solidFill>
            </a:ln>
          </c:spPr>
          <c:marker>
            <c:symbol val="none"/>
          </c:marker>
          <c:dPt>
            <c:idx val="6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2-9565-4FB4-9F87-F8068A438DBE}"/>
              </c:ext>
            </c:extLst>
          </c:dPt>
          <c:dLbls>
            <c:dLbl>
              <c:idx val="0"/>
              <c:layout>
                <c:manualLayout>
                  <c:x val="-5.3217031262033004E-2"/>
                  <c:y val="6.27035657098547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9565-4FB4-9F87-F8068A438DBE}"/>
                </c:ext>
              </c:extLst>
            </c:dLbl>
            <c:dLbl>
              <c:idx val="1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9565-4FB4-9F87-F8068A438DBE}"/>
                </c:ext>
              </c:extLst>
            </c:dLbl>
            <c:dLbl>
              <c:idx val="2"/>
              <c:layout>
                <c:manualLayout>
                  <c:x val="-8.3665042146352994E-3"/>
                  <c:y val="3.63019124923555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9565-4FB4-9F87-F8068A438DBE}"/>
                </c:ext>
              </c:extLst>
            </c:dLbl>
            <c:dLbl>
              <c:idx val="3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9565-4FB4-9F87-F8068A438DBE}"/>
                </c:ext>
              </c:extLst>
            </c:dLbl>
            <c:dLbl>
              <c:idx val="4"/>
              <c:layout>
                <c:manualLayout>
                  <c:x val="-1.0194256499386387E-2"/>
                  <c:y val="6.28175904820147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9565-4FB4-9F87-F8068A438DBE}"/>
                </c:ext>
              </c:extLst>
            </c:dLbl>
            <c:dLbl>
              <c:idx val="5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9565-4FB4-9F87-F8068A438DBE}"/>
                </c:ext>
              </c:extLst>
            </c:dLbl>
            <c:dLbl>
              <c:idx val="6"/>
              <c:layout>
                <c:manualLayout>
                  <c:x val="-1.1254250856583005E-2"/>
                  <c:y val="-2.64017612088145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2-9565-4FB4-9F87-F8068A438DBE}"/>
                </c:ext>
              </c:extLst>
            </c:dLbl>
            <c:dLbl>
              <c:idx val="7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9565-4FB4-9F87-F8068A438DBE}"/>
                </c:ext>
              </c:extLst>
            </c:dLbl>
            <c:dLbl>
              <c:idx val="8"/>
              <c:layout>
                <c:manualLayout>
                  <c:x val="-1.1163189809556182E-3"/>
                  <c:y val="4.29025129260020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4-9565-4FB4-9F87-F8068A438DBE}"/>
                </c:ext>
              </c:extLst>
            </c:dLbl>
            <c:dLbl>
              <c:idx val="9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9565-4FB4-9F87-F8068A438DBE}"/>
                </c:ext>
              </c:extLst>
            </c:dLbl>
            <c:dLbl>
              <c:idx val="10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9565-4FB4-9F87-F8068A438DBE}"/>
                </c:ext>
              </c:extLst>
            </c:dLbl>
            <c:dLbl>
              <c:idx val="11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9565-4FB4-9F87-F8068A438DBE}"/>
                </c:ext>
              </c:extLst>
            </c:dLbl>
            <c:dLbl>
              <c:idx val="12"/>
              <c:layout>
                <c:manualLayout>
                  <c:x val="-3.5599831149925043E-2"/>
                  <c:y val="9.79690192917106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1-9565-4FB4-9F87-F8068A438DBE}"/>
                </c:ext>
              </c:extLst>
            </c:dLbl>
            <c:dLbl>
              <c:idx val="13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9565-4FB4-9F87-F8068A438DBE}"/>
                </c:ext>
              </c:extLst>
            </c:dLbl>
            <c:dLbl>
              <c:idx val="14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9565-4FB4-9F87-F8068A438DBE}"/>
                </c:ext>
              </c:extLst>
            </c:dLbl>
            <c:dLbl>
              <c:idx val="15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9565-4FB4-9F87-F8068A438DBE}"/>
                </c:ext>
              </c:extLst>
            </c:dLbl>
            <c:dLbl>
              <c:idx val="16"/>
              <c:layout>
                <c:manualLayout>
                  <c:x val="-4.9328836730711784E-2"/>
                  <c:y val="3.08521281120629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5.9553644802718686E-2"/>
                      <c:h val="0.1018058180908433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B-9565-4FB4-9F87-F8068A438DBE}"/>
                </c:ext>
              </c:extLst>
            </c:dLbl>
            <c:dLbl>
              <c:idx val="17"/>
              <c:layout>
                <c:manualLayout>
                  <c:x val="-1.8376225113037162E-2"/>
                  <c:y val="5.17662061488852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C-9565-4FB4-9F87-F8068A438DBE}"/>
                </c:ext>
              </c:extLst>
            </c:dLbl>
            <c:dLbl>
              <c:idx val="18"/>
              <c:layout>
                <c:manualLayout>
                  <c:x val="-3.0836870164514703E-3"/>
                  <c:y val="4.85420025574025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5.9660375708056296E-2"/>
                      <c:h val="0.1548931172513481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6-5618-4B5B-ACC1-E8E9F2A879DF}"/>
                </c:ext>
              </c:extLst>
            </c:dLbl>
            <c:dLbl>
              <c:idx val="19"/>
              <c:layout>
                <c:manualLayout>
                  <c:x val="2.4151825208849988E-2"/>
                  <c:y val="2.31392811474954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D-9565-4FB4-9F87-F8068A438DBE}"/>
                </c:ext>
              </c:extLst>
            </c:dLbl>
            <c:dLbl>
              <c:idx val="20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9565-4FB4-9F87-F8068A438DBE}"/>
                </c:ext>
              </c:extLst>
            </c:dLbl>
            <c:dLbl>
              <c:idx val="21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9565-4FB4-9F87-F8068A438DBE}"/>
                </c:ext>
              </c:extLst>
            </c:dLbl>
            <c:dLbl>
              <c:idx val="22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FB1-49DE-86C9-73AFAF8C87D6}"/>
                </c:ext>
              </c:extLst>
            </c:dLbl>
            <c:dLbl>
              <c:idx val="23"/>
              <c:layout>
                <c:manualLayout>
                  <c:x val="-5.0933950459232741E-2"/>
                  <c:y val="0.1123773419691999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8.3061507668624301E-2"/>
                      <c:h val="0.1150445460610440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4D58-45D1-A854-ABA3D2E4A32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 b="1">
                    <a:solidFill>
                      <a:srgbClr val="33428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>
                      <a:noFill/>
                    </a:ln>
                  </c:spPr>
                </c15:leaderLines>
              </c:ext>
            </c:extLst>
          </c:dLbls>
          <c:cat>
            <c:strRef>
              <c:f>Лист1!$A$2:$A$25</c:f>
              <c:strCache>
                <c:ptCount val="24"/>
                <c:pt idx="0">
                  <c:v>ДЕКАБРЬ</c:v>
                </c:pt>
                <c:pt idx="1">
                  <c:v>ЯНВАРЬ</c:v>
                </c:pt>
                <c:pt idx="2">
                  <c:v>ФЕВРАЛЬ</c:v>
                </c:pt>
                <c:pt idx="3">
                  <c:v>МАРТ</c:v>
                </c:pt>
                <c:pt idx="4">
                  <c:v>АПРЕЛЬ</c:v>
                </c:pt>
                <c:pt idx="5">
                  <c:v>МАЙ</c:v>
                </c:pt>
                <c:pt idx="6">
                  <c:v>ИЮНЬ</c:v>
                </c:pt>
                <c:pt idx="7">
                  <c:v>ИЮЛЬ</c:v>
                </c:pt>
                <c:pt idx="8">
                  <c:v>АВГУСТ</c:v>
                </c:pt>
                <c:pt idx="9">
                  <c:v>СЕНТЯБРЬ</c:v>
                </c:pt>
                <c:pt idx="10">
                  <c:v>ОКТЯБРЬ</c:v>
                </c:pt>
                <c:pt idx="11">
                  <c:v>НОЯБРЬ</c:v>
                </c:pt>
                <c:pt idx="12">
                  <c:v>ДЕКАБРЬ</c:v>
                </c:pt>
                <c:pt idx="13">
                  <c:v>ЯНВАРЬ</c:v>
                </c:pt>
                <c:pt idx="14">
                  <c:v>ФЕВРАЛЬ</c:v>
                </c:pt>
                <c:pt idx="15">
                  <c:v>МАРТ</c:v>
                </c:pt>
                <c:pt idx="16">
                  <c:v>АПРЕЛЬ</c:v>
                </c:pt>
                <c:pt idx="17">
                  <c:v>МАЙ</c:v>
                </c:pt>
                <c:pt idx="18">
                  <c:v>ИЮНЬ</c:v>
                </c:pt>
                <c:pt idx="19">
                  <c:v>ИЮЛЬ</c:v>
                </c:pt>
                <c:pt idx="20">
                  <c:v>АВГУСТ</c:v>
                </c:pt>
                <c:pt idx="21">
                  <c:v>СЕНТЯБРЬ</c:v>
                </c:pt>
                <c:pt idx="22">
                  <c:v>ОКТЯБРЬ</c:v>
                </c:pt>
                <c:pt idx="23">
                  <c:v>НОЯБРЬ</c:v>
                </c:pt>
              </c:strCache>
            </c:strRef>
          </c:cat>
          <c:val>
            <c:numRef>
              <c:f>Лист1!$C$2:$C$25</c:f>
              <c:numCache>
                <c:formatCode>0.0</c:formatCode>
                <c:ptCount val="24"/>
                <c:pt idx="0">
                  <c:v>100</c:v>
                </c:pt>
                <c:pt idx="1">
                  <c:v>100.3</c:v>
                </c:pt>
                <c:pt idx="2">
                  <c:v>100.4</c:v>
                </c:pt>
                <c:pt idx="3">
                  <c:v>101.2</c:v>
                </c:pt>
                <c:pt idx="4">
                  <c:v>102.1</c:v>
                </c:pt>
                <c:pt idx="5">
                  <c:v>102.3</c:v>
                </c:pt>
                <c:pt idx="6">
                  <c:v>102.5</c:v>
                </c:pt>
                <c:pt idx="7">
                  <c:v>102.4</c:v>
                </c:pt>
                <c:pt idx="8">
                  <c:v>102.1</c:v>
                </c:pt>
                <c:pt idx="9">
                  <c:v>102.2</c:v>
                </c:pt>
                <c:pt idx="10">
                  <c:v>103.1</c:v>
                </c:pt>
                <c:pt idx="11">
                  <c:v>104.2</c:v>
                </c:pt>
                <c:pt idx="12">
                  <c:v>105</c:v>
                </c:pt>
                <c:pt idx="13">
                  <c:v>100.3</c:v>
                </c:pt>
                <c:pt idx="14">
                  <c:v>101.1</c:v>
                </c:pt>
                <c:pt idx="15">
                  <c:v>102</c:v>
                </c:pt>
                <c:pt idx="16">
                  <c:v>102.5</c:v>
                </c:pt>
                <c:pt idx="17">
                  <c:v>102.9</c:v>
                </c:pt>
                <c:pt idx="18">
                  <c:v>103.3</c:v>
                </c:pt>
                <c:pt idx="19">
                  <c:v>102.9</c:v>
                </c:pt>
                <c:pt idx="20">
                  <c:v>103.6</c:v>
                </c:pt>
                <c:pt idx="21">
                  <c:v>104.9</c:v>
                </c:pt>
                <c:pt idx="22">
                  <c:v>105.8</c:v>
                </c:pt>
                <c:pt idx="23">
                  <c:v>106.5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20-9565-4FB4-9F87-F8068A438D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6656128"/>
        <c:axId val="7082496"/>
      </c:lineChart>
      <c:dateAx>
        <c:axId val="36656128"/>
        <c:scaling>
          <c:orientation val="minMax"/>
        </c:scaling>
        <c:delete val="0"/>
        <c:axPos val="b"/>
        <c:numFmt formatCode="0.00E+00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 sz="760" cap="none" baseline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7082496"/>
        <c:crosses val="autoZero"/>
        <c:auto val="0"/>
        <c:lblOffset val="100"/>
        <c:baseTimeUnit val="days"/>
        <c:majorUnit val="1"/>
      </c:dateAx>
      <c:valAx>
        <c:axId val="7082496"/>
        <c:scaling>
          <c:orientation val="minMax"/>
          <c:max val="116"/>
          <c:min val="92"/>
        </c:scaling>
        <c:delete val="0"/>
        <c:axPos val="r"/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8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36656128"/>
        <c:crosses val="max"/>
        <c:crossBetween val="midCat"/>
        <c:majorUnit val="1.5"/>
      </c:valAx>
    </c:plotArea>
    <c:plotVisOnly val="1"/>
    <c:dispBlanksAs val="gap"/>
    <c:showDLblsOverMax val="0"/>
  </c:chart>
  <c:txPr>
    <a:bodyPr/>
    <a:lstStyle/>
    <a:p>
      <a:pPr>
        <a:defRPr sz="1200">
          <a:solidFill>
            <a:schemeClr val="tx1">
              <a:lumMod val="65000"/>
              <a:lumOff val="35000"/>
            </a:schemeClr>
          </a:solidFill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C7630-3AFD-4605-898C-0BAF58E4A3EC}" type="datetimeFigureOut">
              <a:rPr lang="ru-RU" smtClean="0"/>
              <a:t>16.12.2021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7884E-CCBD-47E1-995E-2F72E98C64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4425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C7630-3AFD-4605-898C-0BAF58E4A3EC}" type="datetimeFigureOut">
              <a:rPr lang="ru-RU" smtClean="0"/>
              <a:t>16.12.2021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7884E-CCBD-47E1-995E-2F72E98C64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9328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C7630-3AFD-4605-898C-0BAF58E4A3EC}" type="datetimeFigureOut">
              <a:rPr lang="ru-RU" smtClean="0"/>
              <a:t>16.12.2021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7884E-CCBD-47E1-995E-2F72E98C64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59838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Пустой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>
            <a:extLst>
              <a:ext uri="{FF2B5EF4-FFF2-40B4-BE49-F238E27FC236}">
                <a16:creationId xmlns:a16="http://schemas.microsoft.com/office/drawing/2014/main" xmlns="" id="{8E62C042-4EA4-314F-8837-7915700A0693}"/>
              </a:ext>
            </a:extLst>
          </p:cNvPr>
          <p:cNvSpPr txBox="1"/>
          <p:nvPr/>
        </p:nvSpPr>
        <p:spPr>
          <a:xfrm>
            <a:off x="358565" y="118434"/>
            <a:ext cx="1244204" cy="2436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500" b="1" spc="-45" dirty="0" smtClean="0">
                <a:solidFill>
                  <a:srgbClr val="334286"/>
                </a:solidFill>
                <a:latin typeface="Arial"/>
                <a:cs typeface="Arial"/>
              </a:rPr>
              <a:t>ЧЕЧЕНСТАТ</a:t>
            </a:r>
            <a:endParaRPr sz="1500" dirty="0">
              <a:latin typeface="Arial"/>
              <a:cs typeface="Arial"/>
            </a:endParaRPr>
          </a:p>
        </p:txBody>
      </p:sp>
      <p:sp>
        <p:nvSpPr>
          <p:cNvPr id="12" name="object 13">
            <a:extLst>
              <a:ext uri="{FF2B5EF4-FFF2-40B4-BE49-F238E27FC236}">
                <a16:creationId xmlns:a16="http://schemas.microsoft.com/office/drawing/2014/main" xmlns="" id="{978D5EB5-026B-2249-A8D4-5B5D2223AD6E}"/>
              </a:ext>
            </a:extLst>
          </p:cNvPr>
          <p:cNvSpPr/>
          <p:nvPr/>
        </p:nvSpPr>
        <p:spPr>
          <a:xfrm>
            <a:off x="373245" y="-1"/>
            <a:ext cx="11480069" cy="90567"/>
          </a:xfrm>
          <a:custGeom>
            <a:avLst/>
            <a:gdLst/>
            <a:ahLst/>
            <a:cxnLst/>
            <a:rect l="l" t="t" r="r" b="b"/>
            <a:pathLst>
              <a:path w="9980930" h="78740">
                <a:moveTo>
                  <a:pt x="0" y="78232"/>
                </a:moveTo>
                <a:lnTo>
                  <a:pt x="9980358" y="78232"/>
                </a:lnTo>
                <a:lnTo>
                  <a:pt x="9980358" y="0"/>
                </a:lnTo>
                <a:lnTo>
                  <a:pt x="0" y="0"/>
                </a:lnTo>
                <a:lnTo>
                  <a:pt x="0" y="78232"/>
                </a:lnTo>
                <a:close/>
              </a:path>
            </a:pathLst>
          </a:custGeom>
          <a:solidFill>
            <a:srgbClr val="334286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4" name="Номер слайда 5">
            <a:extLst>
              <a:ext uri="{FF2B5EF4-FFF2-40B4-BE49-F238E27FC236}">
                <a16:creationId xmlns:a16="http://schemas.microsoft.com/office/drawing/2014/main" xmlns="" id="{589F21BF-0ECE-1B45-A099-F5B6E92C16A7}"/>
              </a:ext>
            </a:extLst>
          </p:cNvPr>
          <p:cNvSpPr>
            <a:spLocks noGrp="1"/>
          </p:cNvSpPr>
          <p:nvPr userDrawn="1">
            <p:ph type="sldNum" sz="quarter" idx="4"/>
          </p:nvPr>
        </p:nvSpPr>
        <p:spPr>
          <a:xfrm>
            <a:off x="9310907" y="635568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1B81EEA-DF2A-1C47-9781-44818CAE422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6" name="object 7">
            <a:extLst>
              <a:ext uri="{FF2B5EF4-FFF2-40B4-BE49-F238E27FC236}">
                <a16:creationId xmlns:a16="http://schemas.microsoft.com/office/drawing/2014/main" xmlns="" id="{5C608B83-A2F2-ED49-8A9B-1801A540551C}"/>
              </a:ext>
            </a:extLst>
          </p:cNvPr>
          <p:cNvSpPr/>
          <p:nvPr userDrawn="1"/>
        </p:nvSpPr>
        <p:spPr>
          <a:xfrm>
            <a:off x="0" y="649854"/>
            <a:ext cx="219919" cy="739108"/>
          </a:xfrm>
          <a:custGeom>
            <a:avLst/>
            <a:gdLst/>
            <a:ahLst/>
            <a:cxnLst/>
            <a:rect l="l" t="t" r="r" b="b"/>
            <a:pathLst>
              <a:path w="203835" h="565785">
                <a:moveTo>
                  <a:pt x="0" y="565226"/>
                </a:moveTo>
                <a:lnTo>
                  <a:pt x="203530" y="565226"/>
                </a:lnTo>
                <a:lnTo>
                  <a:pt x="203530" y="0"/>
                </a:lnTo>
                <a:lnTo>
                  <a:pt x="0" y="0"/>
                </a:lnTo>
                <a:lnTo>
                  <a:pt x="0" y="565226"/>
                </a:lnTo>
                <a:close/>
              </a:path>
            </a:pathLst>
          </a:custGeom>
          <a:solidFill>
            <a:srgbClr val="E1002B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Текст 17">
            <a:extLst>
              <a:ext uri="{FF2B5EF4-FFF2-40B4-BE49-F238E27FC236}">
                <a16:creationId xmlns:a16="http://schemas.microsoft.com/office/drawing/2014/main" xmlns="" id="{72C1670E-B5AF-C246-8209-DB0091245A2E}"/>
              </a:ext>
            </a:extLst>
          </p:cNvPr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292220" y="536137"/>
            <a:ext cx="2613235" cy="936897"/>
          </a:xfrm>
          <a:prstGeom prst="rect">
            <a:avLst/>
          </a:prstGeom>
        </p:spPr>
        <p:txBody>
          <a:bodyPr anchor="t"/>
          <a:lstStyle>
            <a:lvl1pPr marL="0" indent="0">
              <a:lnSpc>
                <a:spcPct val="100000"/>
              </a:lnSpc>
              <a:buNone/>
              <a:defRPr sz="2800">
                <a:solidFill>
                  <a:srgbClr val="33428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0" y="1621784"/>
            <a:ext cx="219919" cy="4576940"/>
          </a:xfrm>
          <a:prstGeom prst="rect">
            <a:avLst/>
          </a:prstGeom>
          <a:solidFill>
            <a:srgbClr val="FFC3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240326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C7630-3AFD-4605-898C-0BAF58E4A3EC}" type="datetimeFigureOut">
              <a:rPr lang="ru-RU" smtClean="0"/>
              <a:t>16.12.2021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7884E-CCBD-47E1-995E-2F72E98C64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2528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C7630-3AFD-4605-898C-0BAF58E4A3EC}" type="datetimeFigureOut">
              <a:rPr lang="ru-RU" smtClean="0"/>
              <a:t>16.12.2021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7884E-CCBD-47E1-995E-2F72E98C64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9881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C7630-3AFD-4605-898C-0BAF58E4A3EC}" type="datetimeFigureOut">
              <a:rPr lang="ru-RU" smtClean="0"/>
              <a:t>16.12.2021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7884E-CCBD-47E1-995E-2F72E98C64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5309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C7630-3AFD-4605-898C-0BAF58E4A3EC}" type="datetimeFigureOut">
              <a:rPr lang="ru-RU" smtClean="0"/>
              <a:t>16.12.2021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7884E-CCBD-47E1-995E-2F72E98C64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137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C7630-3AFD-4605-898C-0BAF58E4A3EC}" type="datetimeFigureOut">
              <a:rPr lang="ru-RU" smtClean="0"/>
              <a:t>16.12.2021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7884E-CCBD-47E1-995E-2F72E98C64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9020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C7630-3AFD-4605-898C-0BAF58E4A3EC}" type="datetimeFigureOut">
              <a:rPr lang="ru-RU" smtClean="0"/>
              <a:t>16.12.2021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7884E-CCBD-47E1-995E-2F72E98C64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1568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C7630-3AFD-4605-898C-0BAF58E4A3EC}" type="datetimeFigureOut">
              <a:rPr lang="ru-RU" smtClean="0"/>
              <a:t>16.12.2021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7884E-CCBD-47E1-995E-2F72E98C64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1463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C7630-3AFD-4605-898C-0BAF58E4A3EC}" type="datetimeFigureOut">
              <a:rPr lang="ru-RU" smtClean="0"/>
              <a:t>16.12.2021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7884E-CCBD-47E1-995E-2F72E98C64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0571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C7630-3AFD-4605-898C-0BAF58E4A3EC}" type="datetimeFigureOut">
              <a:rPr lang="ru-RU" smtClean="0"/>
              <a:t>16.12.2021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77884E-CCBD-47E1-995E-2F72E98C64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7372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5" Type="http://schemas.openxmlformats.org/officeDocument/2006/relationships/chart" Target="../charts/char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Текст 3"/>
          <p:cNvSpPr txBox="1">
            <a:spLocks/>
          </p:cNvSpPr>
          <p:nvPr/>
        </p:nvSpPr>
        <p:spPr>
          <a:xfrm>
            <a:off x="1195624" y="1043299"/>
            <a:ext cx="6731714" cy="28330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rgbClr val="334286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ru-RU" sz="1600" dirty="0"/>
              <a:t>В % К ДЕКАБРЮ ПРЕДЫДУЩЕГО ГОДА</a:t>
            </a:r>
          </a:p>
          <a:p>
            <a:pPr>
              <a:spcBef>
                <a:spcPts val="0"/>
              </a:spcBef>
            </a:pPr>
            <a:r>
              <a:rPr lang="ru-RU" sz="1600" dirty="0"/>
              <a:t> </a:t>
            </a:r>
          </a:p>
        </p:txBody>
      </p:sp>
      <p:sp>
        <p:nvSpPr>
          <p:cNvPr id="96" name="Прямоугольник 95"/>
          <p:cNvSpPr/>
          <p:nvPr/>
        </p:nvSpPr>
        <p:spPr>
          <a:xfrm>
            <a:off x="218914" y="1567309"/>
            <a:ext cx="363112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b="1" dirty="0">
                <a:solidFill>
                  <a:srgbClr val="E1002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ИНДЕКС ЦЕН ПРОИЗВОДИТЕЛЕЙ</a:t>
            </a:r>
          </a:p>
          <a:p>
            <a:r>
              <a:rPr lang="ru-RU" sz="1100" b="1" dirty="0">
                <a:solidFill>
                  <a:srgbClr val="E1002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ПРОМЫШЛЕННЫХ ТОВАРОВ</a:t>
            </a:r>
          </a:p>
          <a:p>
            <a:r>
              <a:rPr lang="ru-RU" sz="1100" b="1" dirty="0">
                <a:solidFill>
                  <a:srgbClr val="E1002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ПОТРЕБИТЕЛЬСКИХ ЦЕН </a:t>
            </a:r>
          </a:p>
          <a:p>
            <a:endParaRPr lang="ru-RU" sz="1100" dirty="0">
              <a:solidFill>
                <a:srgbClr val="E1002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" name="Прямоугольник 80"/>
          <p:cNvSpPr/>
          <p:nvPr/>
        </p:nvSpPr>
        <p:spPr>
          <a:xfrm>
            <a:off x="231143" y="4707295"/>
            <a:ext cx="302076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spc="-4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Индекс потребительских цен</a:t>
            </a: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xmlns="" id="{471CBC5B-1E69-0E49-9ACB-FED09C8D3F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 rot="6055663">
            <a:off x="10238042" y="7478942"/>
            <a:ext cx="455189" cy="365125"/>
          </a:xfrm>
        </p:spPr>
        <p:txBody>
          <a:bodyPr/>
          <a:lstStyle/>
          <a:p>
            <a:endParaRPr lang="ru-RU" dirty="0"/>
          </a:p>
        </p:txBody>
      </p:sp>
      <p:grpSp>
        <p:nvGrpSpPr>
          <p:cNvPr id="27" name="Группа 26"/>
          <p:cNvGrpSpPr/>
          <p:nvPr/>
        </p:nvGrpSpPr>
        <p:grpSpPr>
          <a:xfrm>
            <a:off x="1439586" y="177800"/>
            <a:ext cx="10403790" cy="529239"/>
            <a:chOff x="1439586" y="5107200"/>
            <a:chExt cx="10403790" cy="529239"/>
          </a:xfrm>
        </p:grpSpPr>
        <p:sp>
          <p:nvSpPr>
            <p:cNvPr id="28" name="object 9">
              <a:extLst>
                <a:ext uri="{FF2B5EF4-FFF2-40B4-BE49-F238E27FC236}">
                  <a16:creationId xmlns:a16="http://schemas.microsoft.com/office/drawing/2014/main" xmlns="" id="{222E1C3D-BC3A-D443-8563-08790B13AA2D}"/>
                </a:ext>
              </a:extLst>
            </p:cNvPr>
            <p:cNvSpPr/>
            <p:nvPr/>
          </p:nvSpPr>
          <p:spPr>
            <a:xfrm>
              <a:off x="1439586" y="5161088"/>
              <a:ext cx="7096699" cy="475351"/>
            </a:xfrm>
            <a:custGeom>
              <a:avLst/>
              <a:gdLst/>
              <a:ahLst/>
              <a:cxnLst/>
              <a:rect l="l" t="t" r="r" b="b"/>
              <a:pathLst>
                <a:path w="3267075">
                  <a:moveTo>
                    <a:pt x="0" y="0"/>
                  </a:moveTo>
                  <a:lnTo>
                    <a:pt x="3266757" y="0"/>
                  </a:lnTo>
                </a:path>
              </a:pathLst>
            </a:custGeom>
            <a:ln w="25400">
              <a:solidFill>
                <a:srgbClr val="334286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grpSp>
          <p:nvGrpSpPr>
            <p:cNvPr id="29" name="Группа 28"/>
            <p:cNvGrpSpPr/>
            <p:nvPr/>
          </p:nvGrpSpPr>
          <p:grpSpPr>
            <a:xfrm>
              <a:off x="8360857" y="5107200"/>
              <a:ext cx="3482519" cy="106098"/>
              <a:chOff x="8360857" y="5107200"/>
              <a:chExt cx="3482519" cy="106098"/>
            </a:xfrm>
          </p:grpSpPr>
          <p:sp>
            <p:nvSpPr>
              <p:cNvPr id="30" name="object 11">
                <a:extLst>
                  <a:ext uri="{FF2B5EF4-FFF2-40B4-BE49-F238E27FC236}">
                    <a16:creationId xmlns:a16="http://schemas.microsoft.com/office/drawing/2014/main" xmlns="" id="{E7D5C25E-08D6-344C-B0C6-CB0D11FF9875}"/>
                  </a:ext>
                </a:extLst>
              </p:cNvPr>
              <p:cNvSpPr/>
              <p:nvPr/>
            </p:nvSpPr>
            <p:spPr>
              <a:xfrm flipV="1">
                <a:off x="8400256" y="5107200"/>
                <a:ext cx="3443120" cy="49992"/>
              </a:xfrm>
              <a:custGeom>
                <a:avLst/>
                <a:gdLst/>
                <a:ahLst/>
                <a:cxnLst/>
                <a:rect l="l" t="t" r="r" b="b"/>
                <a:pathLst>
                  <a:path w="3249929">
                    <a:moveTo>
                      <a:pt x="0" y="0"/>
                    </a:moveTo>
                    <a:lnTo>
                      <a:pt x="3249561" y="0"/>
                    </a:lnTo>
                  </a:path>
                </a:pathLst>
              </a:custGeom>
              <a:ln w="25400">
                <a:solidFill>
                  <a:srgbClr val="FFC32E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grpSp>
            <p:nvGrpSpPr>
              <p:cNvPr id="31" name="Группа 30"/>
              <p:cNvGrpSpPr/>
              <p:nvPr/>
            </p:nvGrpSpPr>
            <p:grpSpPr>
              <a:xfrm>
                <a:off x="8360857" y="5109584"/>
                <a:ext cx="238082" cy="103714"/>
                <a:chOff x="2667374" y="2712291"/>
                <a:chExt cx="238082" cy="103714"/>
              </a:xfrm>
            </p:grpSpPr>
            <p:sp>
              <p:nvSpPr>
                <p:cNvPr id="32" name="object 12">
                  <a:extLst>
                    <a:ext uri="{FF2B5EF4-FFF2-40B4-BE49-F238E27FC236}">
                      <a16:creationId xmlns:a16="http://schemas.microsoft.com/office/drawing/2014/main" xmlns="" id="{A0F196C2-1ABD-A84E-BE86-E8C7E35D5D8F}"/>
                    </a:ext>
                  </a:extLst>
                </p:cNvPr>
                <p:cNvSpPr/>
                <p:nvPr/>
              </p:nvSpPr>
              <p:spPr>
                <a:xfrm>
                  <a:off x="2667374" y="2712291"/>
                  <a:ext cx="238082" cy="10371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0170" h="90170">
                      <a:moveTo>
                        <a:pt x="89839" y="89839"/>
                      </a:moveTo>
                      <a:lnTo>
                        <a:pt x="0" y="89839"/>
                      </a:lnTo>
                      <a:lnTo>
                        <a:pt x="0" y="0"/>
                      </a:lnTo>
                      <a:lnTo>
                        <a:pt x="89839" y="0"/>
                      </a:lnTo>
                      <a:lnTo>
                        <a:pt x="89839" y="89839"/>
                      </a:lnTo>
                      <a:close/>
                    </a:path>
                  </a:pathLst>
                </a:custGeom>
                <a:solidFill>
                  <a:schemeClr val="bg1"/>
                </a:solidFill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  <p:sp>
              <p:nvSpPr>
                <p:cNvPr id="33" name="object 12">
                  <a:extLst>
                    <a:ext uri="{FF2B5EF4-FFF2-40B4-BE49-F238E27FC236}">
                      <a16:creationId xmlns:a16="http://schemas.microsoft.com/office/drawing/2014/main" xmlns="" id="{A0F196C2-1ABD-A84E-BE86-E8C7E35D5D8F}"/>
                    </a:ext>
                  </a:extLst>
                </p:cNvPr>
                <p:cNvSpPr/>
                <p:nvPr/>
              </p:nvSpPr>
              <p:spPr>
                <a:xfrm>
                  <a:off x="2739089" y="2712291"/>
                  <a:ext cx="103714" cy="10371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0170" h="90170">
                      <a:moveTo>
                        <a:pt x="89839" y="89839"/>
                      </a:moveTo>
                      <a:lnTo>
                        <a:pt x="0" y="89839"/>
                      </a:lnTo>
                      <a:lnTo>
                        <a:pt x="0" y="0"/>
                      </a:lnTo>
                      <a:lnTo>
                        <a:pt x="89839" y="0"/>
                      </a:lnTo>
                      <a:lnTo>
                        <a:pt x="89839" y="89839"/>
                      </a:lnTo>
                      <a:close/>
                    </a:path>
                  </a:pathLst>
                </a:custGeom>
                <a:solidFill>
                  <a:srgbClr val="334286"/>
                </a:solidFill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</p:grpSp>
        </p:grpSp>
      </p:grp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xmlns="" id="{A68FD7A0-ECF7-4273-8C04-A116EFB25845}"/>
              </a:ext>
            </a:extLst>
          </p:cNvPr>
          <p:cNvCxnSpPr>
            <a:cxnSpLocks/>
          </p:cNvCxnSpPr>
          <p:nvPr/>
        </p:nvCxnSpPr>
        <p:spPr>
          <a:xfrm>
            <a:off x="8437317" y="6292117"/>
            <a:ext cx="0" cy="66"/>
          </a:xfrm>
          <a:prstGeom prst="line">
            <a:avLst/>
          </a:prstGeom>
          <a:ln w="28575">
            <a:solidFill>
              <a:srgbClr val="FFC3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xmlns="" id="{A68FD7A0-ECF7-4273-8C04-A116EFB25845}"/>
              </a:ext>
            </a:extLst>
          </p:cNvPr>
          <p:cNvCxnSpPr>
            <a:cxnSpLocks/>
          </p:cNvCxnSpPr>
          <p:nvPr/>
        </p:nvCxnSpPr>
        <p:spPr>
          <a:xfrm>
            <a:off x="8437317" y="6292117"/>
            <a:ext cx="0" cy="66"/>
          </a:xfrm>
          <a:prstGeom prst="line">
            <a:avLst/>
          </a:prstGeom>
          <a:ln w="28575">
            <a:solidFill>
              <a:srgbClr val="FFC3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3" name="Группа 42"/>
          <p:cNvGrpSpPr/>
          <p:nvPr/>
        </p:nvGrpSpPr>
        <p:grpSpPr>
          <a:xfrm>
            <a:off x="8053118" y="6329634"/>
            <a:ext cx="516677" cy="170846"/>
            <a:chOff x="2156039" y="6355682"/>
            <a:chExt cx="516677" cy="170846"/>
          </a:xfrm>
        </p:grpSpPr>
        <p:cxnSp>
          <p:nvCxnSpPr>
            <p:cNvPr id="44" name="Прямая соединительная линия 43"/>
            <p:cNvCxnSpPr/>
            <p:nvPr/>
          </p:nvCxnSpPr>
          <p:spPr>
            <a:xfrm flipV="1">
              <a:off x="2156039" y="6355682"/>
              <a:ext cx="187166" cy="170846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Прямая соединительная линия 44"/>
            <p:cNvCxnSpPr/>
            <p:nvPr/>
          </p:nvCxnSpPr>
          <p:spPr>
            <a:xfrm flipV="1">
              <a:off x="2485550" y="6355682"/>
              <a:ext cx="187166" cy="170846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Прямая соединительная линия 45"/>
            <p:cNvCxnSpPr/>
            <p:nvPr/>
          </p:nvCxnSpPr>
          <p:spPr>
            <a:xfrm flipH="1" flipV="1">
              <a:off x="2324900" y="6355682"/>
              <a:ext cx="187166" cy="170846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7" name="Прямоугольник 46"/>
          <p:cNvSpPr/>
          <p:nvPr/>
        </p:nvSpPr>
        <p:spPr>
          <a:xfrm>
            <a:off x="4405978" y="6284252"/>
            <a:ext cx="3446456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100" b="1" spc="-4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Цены производителей промышленных товаров</a:t>
            </a:r>
          </a:p>
        </p:txBody>
      </p:sp>
      <p:grpSp>
        <p:nvGrpSpPr>
          <p:cNvPr id="53" name="Группа 52"/>
          <p:cNvGrpSpPr/>
          <p:nvPr/>
        </p:nvGrpSpPr>
        <p:grpSpPr>
          <a:xfrm>
            <a:off x="3832850" y="6318406"/>
            <a:ext cx="516677" cy="170846"/>
            <a:chOff x="2156039" y="6355682"/>
            <a:chExt cx="516677" cy="170846"/>
          </a:xfrm>
        </p:grpSpPr>
        <p:cxnSp>
          <p:nvCxnSpPr>
            <p:cNvPr id="54" name="Прямая соединительная линия 53"/>
            <p:cNvCxnSpPr/>
            <p:nvPr/>
          </p:nvCxnSpPr>
          <p:spPr>
            <a:xfrm flipV="1">
              <a:off x="2156039" y="6355682"/>
              <a:ext cx="187166" cy="170846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Прямая соединительная линия 54"/>
            <p:cNvCxnSpPr/>
            <p:nvPr/>
          </p:nvCxnSpPr>
          <p:spPr>
            <a:xfrm flipV="1">
              <a:off x="2485550" y="6355682"/>
              <a:ext cx="187166" cy="170846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Прямая соединительная линия 56"/>
            <p:cNvCxnSpPr/>
            <p:nvPr/>
          </p:nvCxnSpPr>
          <p:spPr>
            <a:xfrm flipH="1" flipV="1">
              <a:off x="2324900" y="6355682"/>
              <a:ext cx="187166" cy="170846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8" name="Прямоугольник 57"/>
          <p:cNvSpPr/>
          <p:nvPr/>
        </p:nvSpPr>
        <p:spPr>
          <a:xfrm>
            <a:off x="8587064" y="6267523"/>
            <a:ext cx="3028714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100" b="1" spc="-4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Потребительские цены на товары и услуги</a:t>
            </a:r>
          </a:p>
        </p:txBody>
      </p:sp>
      <p:sp>
        <p:nvSpPr>
          <p:cNvPr id="64" name="Текст 3"/>
          <p:cNvSpPr>
            <a:spLocks noGrp="1"/>
          </p:cNvSpPr>
          <p:nvPr>
            <p:ph type="body" sz="quarter" idx="10"/>
          </p:nvPr>
        </p:nvSpPr>
        <p:spPr>
          <a:xfrm>
            <a:off x="1171328" y="669100"/>
            <a:ext cx="11701401" cy="501500"/>
          </a:xfrm>
        </p:spPr>
        <p:txBody>
          <a:bodyPr>
            <a:noAutofit/>
          </a:bodyPr>
          <a:lstStyle/>
          <a:p>
            <a:r>
              <a:rPr lang="ru-RU" sz="2700" dirty="0"/>
              <a:t>ИНДЕКСЫ ЦЕН ПРОИЗВОДИТЕЛЕЙ И ПОТРЕБИТЕЛЬСКИХ ЦЕН</a:t>
            </a:r>
          </a:p>
        </p:txBody>
      </p:sp>
      <p:grpSp>
        <p:nvGrpSpPr>
          <p:cNvPr id="7" name="Группа 6"/>
          <p:cNvGrpSpPr/>
          <p:nvPr/>
        </p:nvGrpSpPr>
        <p:grpSpPr>
          <a:xfrm>
            <a:off x="406556" y="669100"/>
            <a:ext cx="720000" cy="720000"/>
            <a:chOff x="436776" y="665989"/>
            <a:chExt cx="720000" cy="720000"/>
          </a:xfrm>
        </p:grpSpPr>
        <p:sp>
          <p:nvSpPr>
            <p:cNvPr id="56" name="Овал 55"/>
            <p:cNvSpPr/>
            <p:nvPr/>
          </p:nvSpPr>
          <p:spPr>
            <a:xfrm>
              <a:off x="436776" y="665989"/>
              <a:ext cx="720000" cy="720000"/>
            </a:xfrm>
            <a:prstGeom prst="ellipse">
              <a:avLst/>
            </a:prstGeom>
            <a:noFill/>
            <a:ln w="38100">
              <a:solidFill>
                <a:srgbClr val="33428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4776" y="789918"/>
              <a:ext cx="504000" cy="504000"/>
            </a:xfrm>
            <a:prstGeom prst="rect">
              <a:avLst/>
            </a:prstGeom>
          </p:spPr>
        </p:pic>
      </p:grpSp>
      <p:cxnSp>
        <p:nvCxnSpPr>
          <p:cNvPr id="72" name="Прямая соединительная линия 71"/>
          <p:cNvCxnSpPr/>
          <p:nvPr/>
        </p:nvCxnSpPr>
        <p:spPr>
          <a:xfrm>
            <a:off x="380855" y="3676768"/>
            <a:ext cx="2743665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/>
          <p:cNvCxnSpPr/>
          <p:nvPr/>
        </p:nvCxnSpPr>
        <p:spPr>
          <a:xfrm>
            <a:off x="347851" y="5012982"/>
            <a:ext cx="2743665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Прямоугольник 77"/>
          <p:cNvSpPr/>
          <p:nvPr/>
        </p:nvSpPr>
        <p:spPr>
          <a:xfrm>
            <a:off x="268141" y="3390238"/>
            <a:ext cx="308013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spc="-3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Индекс цен производителей</a:t>
            </a:r>
          </a:p>
        </p:txBody>
      </p:sp>
      <p:sp>
        <p:nvSpPr>
          <p:cNvPr id="92" name="Прямоугольник 91"/>
          <p:cNvSpPr/>
          <p:nvPr/>
        </p:nvSpPr>
        <p:spPr>
          <a:xfrm>
            <a:off x="190842" y="2078526"/>
            <a:ext cx="2544286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Ноябрь 20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ru-RU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г. к декабрю </a:t>
            </a:r>
            <a:r>
              <a:rPr lang="ru-RU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2020 </a:t>
            </a:r>
            <a:r>
              <a:rPr lang="ru-RU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г., %</a:t>
            </a:r>
          </a:p>
        </p:txBody>
      </p:sp>
      <p:sp>
        <p:nvSpPr>
          <p:cNvPr id="84" name="Прямоугольник 83"/>
          <p:cNvSpPr/>
          <p:nvPr/>
        </p:nvSpPr>
        <p:spPr>
          <a:xfrm>
            <a:off x="1752688" y="2543592"/>
            <a:ext cx="133882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E1002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105,4</a:t>
            </a:r>
            <a:endParaRPr lang="ru-RU" sz="3600" b="1" dirty="0">
              <a:solidFill>
                <a:srgbClr val="E1002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7" name="Прямоугольник 86"/>
          <p:cNvSpPr/>
          <p:nvPr/>
        </p:nvSpPr>
        <p:spPr>
          <a:xfrm>
            <a:off x="1719683" y="3901447"/>
            <a:ext cx="133882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106,5</a:t>
            </a:r>
            <a:endParaRPr lang="ru-RU" sz="36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1" name="Рисунок 9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676" y="2521254"/>
            <a:ext cx="757948" cy="757948"/>
          </a:xfrm>
          <a:prstGeom prst="rect">
            <a:avLst/>
          </a:prstGeom>
        </p:spPr>
      </p:pic>
      <p:sp>
        <p:nvSpPr>
          <p:cNvPr id="98" name="Прямоугольник 97">
            <a:extLst>
              <a:ext uri="{FF2B5EF4-FFF2-40B4-BE49-F238E27FC236}">
                <a16:creationId xmlns:a16="http://schemas.microsoft.com/office/drawing/2014/main" xmlns="" id="{C5809A8C-FA34-4CFF-9584-5F3E1FC12DE1}"/>
              </a:ext>
            </a:extLst>
          </p:cNvPr>
          <p:cNvSpPr/>
          <p:nvPr/>
        </p:nvSpPr>
        <p:spPr>
          <a:xfrm>
            <a:off x="5244530" y="5793833"/>
            <a:ext cx="96022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ts val="1000"/>
              </a:spcBef>
            </a:pP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2020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1" name="Прямоугольник 100">
            <a:extLst>
              <a:ext uri="{FF2B5EF4-FFF2-40B4-BE49-F238E27FC236}">
                <a16:creationId xmlns:a16="http://schemas.microsoft.com/office/drawing/2014/main" xmlns="" id="{3448B0CE-42F0-456C-BFA5-18ED831C6127}"/>
              </a:ext>
            </a:extLst>
          </p:cNvPr>
          <p:cNvSpPr/>
          <p:nvPr/>
        </p:nvSpPr>
        <p:spPr>
          <a:xfrm>
            <a:off x="9334242" y="5793833"/>
            <a:ext cx="101059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ts val="1000"/>
              </a:spcBef>
            </a:pP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2021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" name="Левая фигурная скобка 101">
            <a:extLst>
              <a:ext uri="{FF2B5EF4-FFF2-40B4-BE49-F238E27FC236}">
                <a16:creationId xmlns:a16="http://schemas.microsoft.com/office/drawing/2014/main" xmlns="" id="{F7FB674C-0550-43DC-ABBE-DD9193CB4A0D}"/>
              </a:ext>
            </a:extLst>
          </p:cNvPr>
          <p:cNvSpPr/>
          <p:nvPr/>
        </p:nvSpPr>
        <p:spPr>
          <a:xfrm rot="16200000">
            <a:off x="5555294" y="3516735"/>
            <a:ext cx="170846" cy="4263373"/>
          </a:xfrm>
          <a:prstGeom prst="leftBrace">
            <a:avLst>
              <a:gd name="adj1" fmla="val 72327"/>
              <a:gd name="adj2" fmla="val 50000"/>
            </a:avLst>
          </a:prstGeom>
          <a:ln w="285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E1002B"/>
              </a:solidFill>
            </a:endParaRPr>
          </a:p>
          <a:p>
            <a:pPr algn="ctr"/>
            <a:endParaRPr lang="ru-RU" dirty="0">
              <a:solidFill>
                <a:srgbClr val="E1002B"/>
              </a:solidFill>
            </a:endParaRPr>
          </a:p>
        </p:txBody>
      </p:sp>
      <p:sp>
        <p:nvSpPr>
          <p:cNvPr id="103" name="Левая фигурная скобка 102">
            <a:extLst>
              <a:ext uri="{FF2B5EF4-FFF2-40B4-BE49-F238E27FC236}">
                <a16:creationId xmlns:a16="http://schemas.microsoft.com/office/drawing/2014/main" xmlns="" id="{71A1F35F-D435-469A-9482-54993ECA538D}"/>
              </a:ext>
            </a:extLst>
          </p:cNvPr>
          <p:cNvSpPr/>
          <p:nvPr/>
        </p:nvSpPr>
        <p:spPr>
          <a:xfrm rot="16200000">
            <a:off x="9862586" y="3690402"/>
            <a:ext cx="170846" cy="3916038"/>
          </a:xfrm>
          <a:prstGeom prst="leftBrace">
            <a:avLst>
              <a:gd name="adj1" fmla="val 72327"/>
              <a:gd name="adj2" fmla="val 50000"/>
            </a:avLst>
          </a:prstGeom>
          <a:ln w="28575">
            <a:solidFill>
              <a:srgbClr val="E1002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  <a:p>
            <a:pPr algn="ctr"/>
            <a:endParaRPr lang="ru-RU" dirty="0"/>
          </a:p>
        </p:txBody>
      </p:sp>
      <p:pic>
        <p:nvPicPr>
          <p:cNvPr id="68" name="Рисунок 6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676" y="3857583"/>
            <a:ext cx="640772" cy="640772"/>
          </a:xfrm>
          <a:prstGeom prst="rect">
            <a:avLst/>
          </a:prstGeom>
        </p:spPr>
      </p:pic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824979903"/>
              </p:ext>
            </p:extLst>
          </p:nvPr>
        </p:nvGraphicFramePr>
        <p:xfrm>
          <a:off x="3509030" y="1567309"/>
          <a:ext cx="8236893" cy="37952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4170579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5333</TotalTime>
  <Words>66</Words>
  <Application>Microsoft Office PowerPoint</Application>
  <PresentationFormat>Произвольный</PresentationFormat>
  <Paragraphs>28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Владимиров Никита Андреевич</dc:creator>
  <cp:lastModifiedBy>Шагидаева Лариса Эмидиновна</cp:lastModifiedBy>
  <cp:revision>687</cp:revision>
  <cp:lastPrinted>2020-12-17T11:23:56Z</cp:lastPrinted>
  <dcterms:created xsi:type="dcterms:W3CDTF">2020-04-14T07:41:03Z</dcterms:created>
  <dcterms:modified xsi:type="dcterms:W3CDTF">2021-12-16T11:40:18Z</dcterms:modified>
</cp:coreProperties>
</file>